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30" roundtripDataSignature="AMtx7mh2iQQH5djBQ1CHvBQ8YKF9zQp14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regular.fntdata"/><Relationship Id="rId21" Type="http://schemas.openxmlformats.org/officeDocument/2006/relationships/slide" Target="slides/slide16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9bbf31b2dc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39bbf31b2dc_0_2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9b06c3713f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9b06c3713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9b06c3713f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39b06c3713f_0_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9b06c3713f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39b06c3713f_0_8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39bbf31b2dc_0_170"/>
          <p:cNvSpPr/>
          <p:nvPr/>
        </p:nvSpPr>
        <p:spPr>
          <a:xfrm>
            <a:off x="0" y="0"/>
            <a:ext cx="9144000" cy="6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g39bbf31b2dc_0_170"/>
          <p:cNvGrpSpPr/>
          <p:nvPr/>
        </p:nvGrpSpPr>
        <p:grpSpPr>
          <a:xfrm>
            <a:off x="830392" y="1588427"/>
            <a:ext cx="745763" cy="61102"/>
            <a:chOff x="4580561" y="2589004"/>
            <a:chExt cx="1064464" cy="25200"/>
          </a:xfrm>
        </p:grpSpPr>
        <p:sp>
          <p:nvSpPr>
            <p:cNvPr id="12" name="Google Shape;12;g39bbf31b2dc_0_17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g39bbf31b2dc_0_17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g39bbf31b2dc_0_170"/>
          <p:cNvSpPr txBox="1"/>
          <p:nvPr>
            <p:ph type="ctrTitle"/>
          </p:nvPr>
        </p:nvSpPr>
        <p:spPr>
          <a:xfrm>
            <a:off x="729450" y="1763267"/>
            <a:ext cx="7688100" cy="22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g39bbf31b2dc_0_170"/>
          <p:cNvSpPr txBox="1"/>
          <p:nvPr>
            <p:ph idx="1" type="subTitle"/>
          </p:nvPr>
        </p:nvSpPr>
        <p:spPr>
          <a:xfrm>
            <a:off x="729627" y="4230533"/>
            <a:ext cx="7688100" cy="7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g39bbf31b2dc_0_170"/>
          <p:cNvSpPr txBox="1"/>
          <p:nvPr>
            <p:ph idx="12" type="sldNum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g39bbf31b2dc_0_234"/>
          <p:cNvGrpSpPr/>
          <p:nvPr/>
        </p:nvGrpSpPr>
        <p:grpSpPr>
          <a:xfrm>
            <a:off x="830392" y="5558926"/>
            <a:ext cx="745763" cy="61102"/>
            <a:chOff x="4580561" y="2589004"/>
            <a:chExt cx="1064464" cy="25200"/>
          </a:xfrm>
        </p:grpSpPr>
        <p:sp>
          <p:nvSpPr>
            <p:cNvPr id="75" name="Google Shape;75;g39bbf31b2dc_0_2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g39bbf31b2dc_0_23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g39bbf31b2dc_0_234"/>
          <p:cNvSpPr txBox="1"/>
          <p:nvPr>
            <p:ph hasCustomPrompt="1" type="title"/>
          </p:nvPr>
        </p:nvSpPr>
        <p:spPr>
          <a:xfrm>
            <a:off x="729450" y="978600"/>
            <a:ext cx="7688400" cy="16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g39bbf31b2dc_0_234"/>
          <p:cNvSpPr txBox="1"/>
          <p:nvPr>
            <p:ph idx="1" type="body"/>
          </p:nvPr>
        </p:nvSpPr>
        <p:spPr>
          <a:xfrm>
            <a:off x="729450" y="3030517"/>
            <a:ext cx="7688400" cy="21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g39bbf31b2dc_0_234"/>
          <p:cNvSpPr txBox="1"/>
          <p:nvPr>
            <p:ph idx="12" type="sldNum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9bbf31b2dc_0_241"/>
          <p:cNvSpPr txBox="1"/>
          <p:nvPr>
            <p:ph idx="12" type="sldNum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9bbf31b2dc_0_2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g39bbf31b2dc_0_243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85" name="Google Shape;85;g39bbf31b2dc_0_24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g39bbf31b2dc_0_24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g39bbf31b2dc_0_24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g39bbf31b2dc_0_178"/>
          <p:cNvGrpSpPr/>
          <p:nvPr/>
        </p:nvGrpSpPr>
        <p:grpSpPr>
          <a:xfrm>
            <a:off x="830392" y="1588427"/>
            <a:ext cx="745763" cy="61102"/>
            <a:chOff x="4580561" y="2589004"/>
            <a:chExt cx="1064464" cy="25200"/>
          </a:xfrm>
        </p:grpSpPr>
        <p:sp>
          <p:nvSpPr>
            <p:cNvPr id="19" name="Google Shape;19;g39bbf31b2dc_0_17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g39bbf31b2dc_0_17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g39bbf31b2dc_0_178"/>
          <p:cNvSpPr txBox="1"/>
          <p:nvPr>
            <p:ph type="title"/>
          </p:nvPr>
        </p:nvSpPr>
        <p:spPr>
          <a:xfrm>
            <a:off x="729450" y="1763267"/>
            <a:ext cx="7688400" cy="20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g39bbf31b2dc_0_178"/>
          <p:cNvSpPr txBox="1"/>
          <p:nvPr>
            <p:ph idx="12" type="sldNum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g39bbf31b2dc_0_184"/>
          <p:cNvSpPr/>
          <p:nvPr/>
        </p:nvSpPr>
        <p:spPr>
          <a:xfrm>
            <a:off x="0" y="0"/>
            <a:ext cx="9144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g39bbf31b2dc_0_184"/>
          <p:cNvGrpSpPr/>
          <p:nvPr/>
        </p:nvGrpSpPr>
        <p:grpSpPr>
          <a:xfrm>
            <a:off x="830392" y="1588427"/>
            <a:ext cx="745763" cy="61102"/>
            <a:chOff x="4580561" y="2589004"/>
            <a:chExt cx="1064464" cy="25200"/>
          </a:xfrm>
        </p:grpSpPr>
        <p:sp>
          <p:nvSpPr>
            <p:cNvPr id="26" name="Google Shape;26;g39bbf31b2dc_0_18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g39bbf31b2dc_0_18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g39bbf31b2dc_0_184"/>
          <p:cNvSpPr txBox="1"/>
          <p:nvPr>
            <p:ph type="title"/>
          </p:nvPr>
        </p:nvSpPr>
        <p:spPr>
          <a:xfrm>
            <a:off x="729450" y="1758200"/>
            <a:ext cx="7688700" cy="7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g39bbf31b2dc_0_184"/>
          <p:cNvSpPr txBox="1"/>
          <p:nvPr>
            <p:ph idx="1" type="body"/>
          </p:nvPr>
        </p:nvSpPr>
        <p:spPr>
          <a:xfrm>
            <a:off x="729450" y="2771833"/>
            <a:ext cx="7688700" cy="30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g39bbf31b2dc_0_184"/>
          <p:cNvSpPr txBox="1"/>
          <p:nvPr>
            <p:ph idx="12" type="sldNum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39bbf31b2dc_0_192"/>
          <p:cNvSpPr/>
          <p:nvPr/>
        </p:nvSpPr>
        <p:spPr>
          <a:xfrm>
            <a:off x="0" y="0"/>
            <a:ext cx="9144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g39bbf31b2dc_0_192"/>
          <p:cNvGrpSpPr/>
          <p:nvPr/>
        </p:nvGrpSpPr>
        <p:grpSpPr>
          <a:xfrm>
            <a:off x="830392" y="1588427"/>
            <a:ext cx="745763" cy="61102"/>
            <a:chOff x="4580561" y="2589004"/>
            <a:chExt cx="1064464" cy="25200"/>
          </a:xfrm>
        </p:grpSpPr>
        <p:sp>
          <p:nvSpPr>
            <p:cNvPr id="34" name="Google Shape;34;g39bbf31b2dc_0_19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g39bbf31b2dc_0_19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g39bbf31b2dc_0_192"/>
          <p:cNvSpPr txBox="1"/>
          <p:nvPr>
            <p:ph type="title"/>
          </p:nvPr>
        </p:nvSpPr>
        <p:spPr>
          <a:xfrm>
            <a:off x="729450" y="1758200"/>
            <a:ext cx="7688400" cy="7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g39bbf31b2dc_0_192"/>
          <p:cNvSpPr txBox="1"/>
          <p:nvPr>
            <p:ph idx="1" type="body"/>
          </p:nvPr>
        </p:nvSpPr>
        <p:spPr>
          <a:xfrm>
            <a:off x="729325" y="2771833"/>
            <a:ext cx="3774300" cy="30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g39bbf31b2dc_0_192"/>
          <p:cNvSpPr txBox="1"/>
          <p:nvPr>
            <p:ph idx="2" type="body"/>
          </p:nvPr>
        </p:nvSpPr>
        <p:spPr>
          <a:xfrm>
            <a:off x="4643604" y="2771833"/>
            <a:ext cx="3774300" cy="30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g39bbf31b2dc_0_192"/>
          <p:cNvSpPr txBox="1"/>
          <p:nvPr>
            <p:ph idx="12" type="sldNum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39bbf31b2dc_0_201"/>
          <p:cNvSpPr/>
          <p:nvPr/>
        </p:nvSpPr>
        <p:spPr>
          <a:xfrm>
            <a:off x="0" y="0"/>
            <a:ext cx="9144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g39bbf31b2dc_0_201"/>
          <p:cNvGrpSpPr/>
          <p:nvPr/>
        </p:nvGrpSpPr>
        <p:grpSpPr>
          <a:xfrm>
            <a:off x="830392" y="1588427"/>
            <a:ext cx="745763" cy="61102"/>
            <a:chOff x="4580561" y="2589004"/>
            <a:chExt cx="1064464" cy="25200"/>
          </a:xfrm>
        </p:grpSpPr>
        <p:sp>
          <p:nvSpPr>
            <p:cNvPr id="43" name="Google Shape;43;g39bbf31b2dc_0_20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g39bbf31b2dc_0_20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g39bbf31b2dc_0_201"/>
          <p:cNvSpPr txBox="1"/>
          <p:nvPr>
            <p:ph type="title"/>
          </p:nvPr>
        </p:nvSpPr>
        <p:spPr>
          <a:xfrm>
            <a:off x="729450" y="1758200"/>
            <a:ext cx="7688400" cy="71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g39bbf31b2dc_0_201"/>
          <p:cNvSpPr txBox="1"/>
          <p:nvPr>
            <p:ph idx="12" type="sldNum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39bbf31b2dc_0_208"/>
          <p:cNvSpPr/>
          <p:nvPr/>
        </p:nvSpPr>
        <p:spPr>
          <a:xfrm>
            <a:off x="0" y="0"/>
            <a:ext cx="9144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g39bbf31b2dc_0_208"/>
          <p:cNvGrpSpPr/>
          <p:nvPr/>
        </p:nvGrpSpPr>
        <p:grpSpPr>
          <a:xfrm>
            <a:off x="830392" y="1588427"/>
            <a:ext cx="745763" cy="61102"/>
            <a:chOff x="4580561" y="2589004"/>
            <a:chExt cx="1064464" cy="25200"/>
          </a:xfrm>
        </p:grpSpPr>
        <p:sp>
          <p:nvSpPr>
            <p:cNvPr id="50" name="Google Shape;50;g39bbf31b2dc_0_20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g39bbf31b2dc_0_20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g39bbf31b2dc_0_208"/>
          <p:cNvSpPr txBox="1"/>
          <p:nvPr>
            <p:ph type="title"/>
          </p:nvPr>
        </p:nvSpPr>
        <p:spPr>
          <a:xfrm>
            <a:off x="730000" y="1758200"/>
            <a:ext cx="3300900" cy="18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g39bbf31b2dc_0_208"/>
          <p:cNvSpPr txBox="1"/>
          <p:nvPr>
            <p:ph idx="1" type="body"/>
          </p:nvPr>
        </p:nvSpPr>
        <p:spPr>
          <a:xfrm>
            <a:off x="721225" y="3708967"/>
            <a:ext cx="3300900" cy="21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g39bbf31b2dc_0_208"/>
          <p:cNvSpPr txBox="1"/>
          <p:nvPr>
            <p:ph idx="12" type="sldNum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g39bbf31b2dc_0_216"/>
          <p:cNvGrpSpPr/>
          <p:nvPr/>
        </p:nvGrpSpPr>
        <p:grpSpPr>
          <a:xfrm>
            <a:off x="830392" y="5558926"/>
            <a:ext cx="745763" cy="61102"/>
            <a:chOff x="4580561" y="2589004"/>
            <a:chExt cx="1064464" cy="25200"/>
          </a:xfrm>
        </p:grpSpPr>
        <p:sp>
          <p:nvSpPr>
            <p:cNvPr id="57" name="Google Shape;57;g39bbf31b2dc_0_2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g39bbf31b2dc_0_2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g39bbf31b2dc_0_216"/>
          <p:cNvSpPr txBox="1"/>
          <p:nvPr>
            <p:ph type="title"/>
          </p:nvPr>
        </p:nvSpPr>
        <p:spPr>
          <a:xfrm>
            <a:off x="729450" y="1152400"/>
            <a:ext cx="7021200" cy="398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g39bbf31b2dc_0_216"/>
          <p:cNvSpPr txBox="1"/>
          <p:nvPr>
            <p:ph idx="12" type="sldNum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9bbf31b2dc_0_222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g39bbf31b2dc_0_222"/>
          <p:cNvGrpSpPr/>
          <p:nvPr/>
        </p:nvGrpSpPr>
        <p:grpSpPr>
          <a:xfrm>
            <a:off x="830392" y="1588427"/>
            <a:ext cx="745763" cy="61102"/>
            <a:chOff x="4580561" y="2589004"/>
            <a:chExt cx="1064464" cy="25200"/>
          </a:xfrm>
        </p:grpSpPr>
        <p:sp>
          <p:nvSpPr>
            <p:cNvPr id="64" name="Google Shape;64;g39bbf31b2dc_0_2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g39bbf31b2dc_0_22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g39bbf31b2dc_0_222"/>
          <p:cNvSpPr txBox="1"/>
          <p:nvPr>
            <p:ph type="title"/>
          </p:nvPr>
        </p:nvSpPr>
        <p:spPr>
          <a:xfrm>
            <a:off x="730000" y="1758200"/>
            <a:ext cx="3300900" cy="22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g39bbf31b2dc_0_222"/>
          <p:cNvSpPr txBox="1"/>
          <p:nvPr>
            <p:ph idx="1" type="subTitle"/>
          </p:nvPr>
        </p:nvSpPr>
        <p:spPr>
          <a:xfrm>
            <a:off x="724950" y="4215367"/>
            <a:ext cx="3300900" cy="101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g39bbf31b2dc_0_222"/>
          <p:cNvSpPr txBox="1"/>
          <p:nvPr>
            <p:ph idx="2" type="body"/>
          </p:nvPr>
        </p:nvSpPr>
        <p:spPr>
          <a:xfrm>
            <a:off x="5174225" y="1803500"/>
            <a:ext cx="3374400" cy="403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g39bbf31b2dc_0_222"/>
          <p:cNvSpPr txBox="1"/>
          <p:nvPr>
            <p:ph idx="12" type="sldNum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9bbf31b2dc_0_231"/>
          <p:cNvSpPr txBox="1"/>
          <p:nvPr>
            <p:ph idx="1" type="body"/>
          </p:nvPr>
        </p:nvSpPr>
        <p:spPr>
          <a:xfrm>
            <a:off x="724950" y="5830068"/>
            <a:ext cx="76974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g39bbf31b2dc_0_231"/>
          <p:cNvSpPr txBox="1"/>
          <p:nvPr>
            <p:ph idx="12" type="sldNum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39bbf31b2dc_0_16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g39bbf31b2dc_0_166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g39bbf31b2dc_0_166"/>
          <p:cNvSpPr txBox="1"/>
          <p:nvPr>
            <p:ph idx="12" type="sldNum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7.png"/><Relationship Id="rId5" Type="http://schemas.openxmlformats.org/officeDocument/2006/relationships/image" Target="../media/image11.png"/><Relationship Id="rId6" Type="http://schemas.openxmlformats.org/officeDocument/2006/relationships/image" Target="../media/image12.jpg"/><Relationship Id="rId7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"/>
          <p:cNvSpPr txBox="1"/>
          <p:nvPr>
            <p:ph type="ctrTitle"/>
          </p:nvPr>
        </p:nvSpPr>
        <p:spPr>
          <a:xfrm>
            <a:off x="729450" y="1763267"/>
            <a:ext cx="7688100" cy="221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Density-Based Clustering for Geospatial Analysis</a:t>
            </a:r>
            <a:r>
              <a:rPr lang="en-US" sz="4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Identifying Crime Hotspots Where K-Means Fails</a:t>
            </a:r>
            <a:endParaRPr sz="4100"/>
          </a:p>
        </p:txBody>
      </p:sp>
      <p:sp>
        <p:nvSpPr>
          <p:cNvPr id="93" name="Google Shape;93;p1"/>
          <p:cNvSpPr txBox="1"/>
          <p:nvPr>
            <p:ph idx="1" type="subTitle"/>
          </p:nvPr>
        </p:nvSpPr>
        <p:spPr>
          <a:xfrm>
            <a:off x="729627" y="4182908"/>
            <a:ext cx="76881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/>
              <a:t>Reid Sendroff, Ying Li</a:t>
            </a:r>
            <a:endParaRPr/>
          </a:p>
        </p:txBody>
      </p:sp>
      <p:pic>
        <p:nvPicPr>
          <p:cNvPr descr="Cityscapes Singapore (Provided by Getty Images)" id="94" name="Google Shape;94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226" y="4577198"/>
            <a:ext cx="3846799" cy="2152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" title="0_SOUGjZwam-QJdp0Q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4025" y="4541494"/>
            <a:ext cx="4015418" cy="215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DBSCAN Results: Finding True Hotspots</a:t>
            </a:r>
            <a:endParaRPr/>
          </a:p>
        </p:txBody>
      </p:sp>
      <p:sp>
        <p:nvSpPr>
          <p:cNvPr id="170" name="Google Shape;170;p7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746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 sz="1800"/>
              <a:t>DBSCAN identifies true crime hotspots following street layouts</a:t>
            </a:r>
            <a:endParaRPr sz="1800"/>
          </a:p>
          <a:p>
            <a:pPr indent="-3746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 sz="1800"/>
              <a:t>K doesn’t need to be predefined, clusters will be </a:t>
            </a:r>
            <a:r>
              <a:rPr lang="en-US" sz="1800"/>
              <a:t>identified</a:t>
            </a:r>
            <a:r>
              <a:rPr lang="en-US" sz="1800"/>
              <a:t> based on density.</a:t>
            </a:r>
            <a:endParaRPr sz="1800"/>
          </a:p>
          <a:p>
            <a:pPr indent="-3746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 sz="1800"/>
              <a:t>Automatically filters noise, removes isolated sections</a:t>
            </a:r>
            <a:endParaRPr sz="1800"/>
          </a:p>
          <a:p>
            <a:pPr indent="-3746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 sz="1800"/>
              <a:t>I</a:t>
            </a:r>
            <a:r>
              <a:rPr lang="en-US" sz="1800"/>
              <a:t>dentifies meaningful clusters while filtering noise.</a:t>
            </a:r>
            <a:endParaRPr sz="1800"/>
          </a:p>
          <a:p>
            <a:pPr indent="-3746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 sz="1800"/>
              <a:t>Detects irregular shapes, not necessarily circular</a:t>
            </a:r>
            <a:endParaRPr sz="1800"/>
          </a:p>
          <a:p>
            <a:pPr indent="-3746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 sz="1800"/>
              <a:t>Provides interpretable clusters aligned with real geography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/>
              <a:t>DBSCAN vs k means in urban setting Graph</a:t>
            </a:r>
            <a:endParaRPr b="1"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71" name="Google Shape;171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3550" y="4532325"/>
            <a:ext cx="4904691" cy="3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7"/>
          <p:cNvSpPr txBox="1"/>
          <p:nvPr/>
        </p:nvSpPr>
        <p:spPr>
          <a:xfrm>
            <a:off x="137950" y="6099275"/>
            <a:ext cx="8937000" cy="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DBSCAN </a:t>
            </a:r>
            <a:r>
              <a:rPr b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groups 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 points within ε(eps)</a:t>
            </a:r>
            <a:r>
              <a:rPr b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distance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b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sufficient density 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into clusters, not just radius-based.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include a point p in a cluster if it is a subset of D (valid density array) or if its distance is at most 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ε(eps).</a:t>
            </a:r>
            <a:r>
              <a:rPr b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3" name="Google Shape;173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532328"/>
            <a:ext cx="3933551" cy="166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Side-by-Side </a:t>
            </a: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K-Means vs DBSCAN</a:t>
            </a: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Comparison</a:t>
            </a:r>
            <a:endParaRPr/>
          </a:p>
        </p:txBody>
      </p:sp>
      <p:sp>
        <p:nvSpPr>
          <p:cNvPr id="179" name="Google Shape;179;p8"/>
          <p:cNvSpPr txBox="1"/>
          <p:nvPr>
            <p:ph idx="1" type="body"/>
          </p:nvPr>
        </p:nvSpPr>
        <p:spPr>
          <a:xfrm>
            <a:off x="5774725" y="1600150"/>
            <a:ext cx="30588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41300" lvl="0" marL="342900" rtl="0" algn="l">
              <a:lnSpc>
                <a:spcPct val="95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K-Means: 6 clusters, silhouette = 0.407 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241300" lvl="0" marL="342900" rtl="0" algn="l">
              <a:lnSpc>
                <a:spcPct val="95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DBSCAN : 5 clusters (+ noise), silhouette = 0.065</a:t>
            </a:r>
            <a:endParaRPr sz="412"/>
          </a:p>
          <a:p>
            <a:pPr indent="-241300" lvl="0" marL="342900" rtl="0" algn="l">
              <a:lnSpc>
                <a:spcPct val="95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Need k | Yes | No</a:t>
            </a:r>
            <a:endParaRPr sz="412"/>
          </a:p>
          <a:p>
            <a:pPr indent="-241300" lvl="0" marL="342900" rtl="0" algn="l">
              <a:lnSpc>
                <a:spcPct val="95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Handles noise | No | Yes</a:t>
            </a:r>
            <a:endParaRPr sz="412"/>
          </a:p>
          <a:p>
            <a:pPr indent="-241300" lvl="0" marL="342900" rtl="0" algn="l">
              <a:lnSpc>
                <a:spcPct val="95000"/>
              </a:lnSpc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●"/>
            </a:pP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Handles variable density | Poorly | Moderate</a:t>
            </a:r>
            <a:endParaRPr sz="412"/>
          </a:p>
          <a:p>
            <a:pPr indent="-241300" lvl="0" marL="342900" rtl="0" algn="l">
              <a:lnSpc>
                <a:spcPct val="95000"/>
              </a:lnSpc>
              <a:spcBef>
                <a:spcPts val="640"/>
              </a:spcBef>
              <a:spcAft>
                <a:spcPts val="1200"/>
              </a:spcAft>
              <a:buClr>
                <a:schemeClr val="accent1"/>
              </a:buClr>
              <a:buSzPts val="1600"/>
              <a:buChar char="●"/>
            </a:pP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Runtime | Fast | Moderate</a:t>
            </a:r>
            <a:endParaRPr sz="412"/>
          </a:p>
        </p:txBody>
      </p:sp>
      <p:pic>
        <p:nvPicPr>
          <p:cNvPr id="180" name="Google Shape;18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425" y="1650575"/>
            <a:ext cx="5363176" cy="398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HDBSCAN: Handling Variable Density</a:t>
            </a:r>
            <a:endParaRPr/>
          </a:p>
        </p:txBody>
      </p:sp>
      <p:sp>
        <p:nvSpPr>
          <p:cNvPr id="186" name="Google Shape;186;p9"/>
          <p:cNvSpPr txBox="1"/>
          <p:nvPr>
            <p:ph idx="1" type="body"/>
          </p:nvPr>
        </p:nvSpPr>
        <p:spPr>
          <a:xfrm>
            <a:off x="4970225" y="1577525"/>
            <a:ext cx="38193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/>
              <a:t>import hdbscan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X = sample_df[['latitude','longitude']].values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clusterer = hdbscan.HDBSCAN(min_cluster_size=50, min_samples=10)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sample_df['hdbscan'] = clusterer.fit_predict(X)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plt.figure(figsize=(8,6))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plt.scatter(sample_df['longitude'], sample_df['latitude'], c=sample_df['hdbscan'], s=6, cmap='tab10')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plt.title("HDBSCAN Spatial Clusters – Chicago Crime")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plt.xlabel("Longitude"); plt.ylabel("Latitude")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/>
              <a:t>plt.show()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7" name="Google Shape;187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825" y="1694775"/>
            <a:ext cx="4363526" cy="407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ST-DBSCAN (Add Time Dimension) </a:t>
            </a:r>
            <a:endParaRPr/>
          </a:p>
        </p:txBody>
      </p:sp>
      <p:sp>
        <p:nvSpPr>
          <p:cNvPr id="193" name="Google Shape;193;p10"/>
          <p:cNvSpPr txBox="1"/>
          <p:nvPr>
            <p:ph idx="1" type="body"/>
          </p:nvPr>
        </p:nvSpPr>
        <p:spPr>
          <a:xfrm>
            <a:off x="4917650" y="1706100"/>
            <a:ext cx="4110000" cy="49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4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from sklearn.cluster import DBSCAN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import numpy as np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import matplotlib.pyplot as plt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# prepare data 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sample_df['timestamp'] = sample_df['date'].astype('int64') // 10**9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# Scale time so spatial and temporal distances are comparable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# (1 degree ≈ 111 km; convert time window ≈ 3 days)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space = sample_df[['latitude', 'longitude']].to_numpy()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time = sample_df[['timestamp']].to_numpy()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# Normalize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space_scaled = (space - space.mean(axis=0)) / space.std(axis=0)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time_scaled = (time - time.mean()) / (60*60*24*3)  # 3 days ≈ 1 temporal unit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# Combine spatial + temporal features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coords_time = np.hstack([space_scaled, time_scaled])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# run DBSCAN 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stdbscan = DBSCAN(eps=0.5, min_samples=10).fit(coords_time)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sample_df['stdbscan'] = stdbscan.labels_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#  visualize 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plt.figure(figsize=(8,6))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plt.scatter(sample_df['longitude'], sample_df['latitude'], 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            c=sample_df['stdbscan'], cmap='tab10', s=6)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plt.title("ST-DBSCAN (Simulated via Scaled DBSCAN)")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plt.xlabel("Longitude"); plt.ylabel("Latitude")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Times New Roman"/>
                <a:ea typeface="Times New Roman"/>
                <a:cs typeface="Times New Roman"/>
                <a:sym typeface="Times New Roman"/>
              </a:rPr>
              <a:t>plt.show()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4" name="Google Shape;194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750" y="1706100"/>
            <a:ext cx="4533625" cy="4416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9bbf31b2dc_0_25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KDE (Baseline Density Estimation)</a:t>
            </a:r>
            <a:endParaRPr/>
          </a:p>
        </p:txBody>
      </p:sp>
      <p:sp>
        <p:nvSpPr>
          <p:cNvPr id="200" name="Google Shape;200;g39bbf31b2dc_0_258"/>
          <p:cNvSpPr txBox="1"/>
          <p:nvPr>
            <p:ph idx="1" type="body"/>
          </p:nvPr>
        </p:nvSpPr>
        <p:spPr>
          <a:xfrm>
            <a:off x="5034000" y="1501750"/>
            <a:ext cx="4110000" cy="49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Times New Roman"/>
                <a:ea typeface="Times New Roman"/>
                <a:cs typeface="Times New Roman"/>
                <a:sym typeface="Times New Roman"/>
              </a:rPr>
              <a:t>from sklearn.neighbors import KernelDensity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Times New Roman"/>
                <a:ea typeface="Times New Roman"/>
                <a:cs typeface="Times New Roman"/>
                <a:sym typeface="Times New Roman"/>
              </a:rPr>
              <a:t>coords = sample_df[['latitude','longitude']].to_numpy()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Times New Roman"/>
                <a:ea typeface="Times New Roman"/>
                <a:cs typeface="Times New Roman"/>
                <a:sym typeface="Times New Roman"/>
              </a:rPr>
              <a:t>kde = KernelDensity(bandwidth=0.01, kernel='gaussian').fit(coords)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Times New Roman"/>
                <a:ea typeface="Times New Roman"/>
                <a:cs typeface="Times New Roman"/>
                <a:sym typeface="Times New Roman"/>
              </a:rPr>
              <a:t>densities = np.exp(kde.score_samples(coords))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Times New Roman"/>
                <a:ea typeface="Times New Roman"/>
                <a:cs typeface="Times New Roman"/>
                <a:sym typeface="Times New Roman"/>
              </a:rPr>
              <a:t>sample_df['kde_density'] = densities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Times New Roman"/>
                <a:ea typeface="Times New Roman"/>
                <a:cs typeface="Times New Roman"/>
                <a:sym typeface="Times New Roman"/>
              </a:rPr>
              <a:t>plt.figure(figsize=(8,6))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Times New Roman"/>
                <a:ea typeface="Times New Roman"/>
                <a:cs typeface="Times New Roman"/>
                <a:sym typeface="Times New Roman"/>
              </a:rPr>
              <a:t>plt.scatter(sample_df['longitude'], sample_df['latitude'], c=densities, cmap='hot', s=6)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Times New Roman"/>
                <a:ea typeface="Times New Roman"/>
                <a:cs typeface="Times New Roman"/>
                <a:sym typeface="Times New Roman"/>
              </a:rPr>
              <a:t>plt.title("KDE Crime Density Heatmap (Baseline)")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Times New Roman"/>
                <a:ea typeface="Times New Roman"/>
                <a:cs typeface="Times New Roman"/>
                <a:sym typeface="Times New Roman"/>
              </a:rPr>
              <a:t>plt.xlabel("Longitude"); plt.ylabel("Latitude")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Times New Roman"/>
                <a:ea typeface="Times New Roman"/>
                <a:cs typeface="Times New Roman"/>
                <a:sym typeface="Times New Roman"/>
              </a:rPr>
              <a:t>plt.show()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1" name="Google Shape;201;g39bbf31b2dc_0_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450" y="1501750"/>
            <a:ext cx="4606225" cy="512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 Evaluation &amp; Interactive Hotspot Map</a:t>
            </a:r>
            <a:endParaRPr/>
          </a:p>
        </p:txBody>
      </p:sp>
      <p:sp>
        <p:nvSpPr>
          <p:cNvPr id="207" name="Google Shape;207;p11"/>
          <p:cNvSpPr txBox="1"/>
          <p:nvPr>
            <p:ph idx="1" type="body"/>
          </p:nvPr>
        </p:nvSpPr>
        <p:spPr>
          <a:xfrm>
            <a:off x="457200" y="1600200"/>
            <a:ext cx="35019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66700" lvl="0" marL="342900" rtl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ct val="100000"/>
              <a:buChar char="●"/>
            </a:pPr>
            <a:r>
              <a:rPr lang="en-US" sz="3200">
                <a:latin typeface="Calibri"/>
                <a:ea typeface="Calibri"/>
                <a:cs typeface="Calibri"/>
                <a:sym typeface="Calibri"/>
              </a:rPr>
              <a:t>Validation window: Sept 11 – Oct 11, 2025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  <a:p>
            <a:pPr indent="-266700" lvl="0" marL="342900" rtl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ct val="100000"/>
              <a:buChar char="●"/>
            </a:pPr>
            <a:r>
              <a:rPr lang="en-US" sz="3200">
                <a:latin typeface="Calibri"/>
                <a:ea typeface="Calibri"/>
                <a:cs typeface="Calibri"/>
                <a:sym typeface="Calibri"/>
              </a:rPr>
              <a:t>Validation records: 19,762 crimes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  <a:p>
            <a:pPr indent="-266700" lvl="0" marL="342900" rtl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ct val="100000"/>
              <a:buChar char="●"/>
            </a:pPr>
            <a:r>
              <a:rPr lang="en-US" sz="3200">
                <a:latin typeface="Calibri"/>
                <a:ea typeface="Calibri"/>
                <a:cs typeface="Calibri"/>
                <a:sym typeface="Calibri"/>
              </a:rPr>
              <a:t>PAI@5% = 16.23% → about 16% of future crimes occurred within the top 5% predicted high-risk zones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  <a:p>
            <a:pPr indent="-266700" lvl="0" marL="342900" rtl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ct val="100000"/>
              <a:buChar char="●"/>
            </a:pPr>
            <a:r>
              <a:rPr lang="en-US" sz="3200">
                <a:latin typeface="Calibri"/>
                <a:ea typeface="Calibri"/>
                <a:cs typeface="Calibri"/>
                <a:sym typeface="Calibri"/>
              </a:rPr>
              <a:t>Shows the model can successfully highlight key hotspot areas for proactive policing</a:t>
            </a:r>
            <a:endParaRPr/>
          </a:p>
          <a:p>
            <a:pPr indent="0" lvl="0" marL="342900" rtl="0" algn="l">
              <a:spcBef>
                <a:spcPts val="64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1"/>
          <p:cNvSpPr txBox="1"/>
          <p:nvPr/>
        </p:nvSpPr>
        <p:spPr>
          <a:xfrm>
            <a:off x="5102675" y="18142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5575" y="1910025"/>
            <a:ext cx="3741225" cy="208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8650" y="4129100"/>
            <a:ext cx="3668149" cy="2553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Conclusion</a:t>
            </a:r>
            <a:endParaRPr/>
          </a:p>
        </p:txBody>
      </p:sp>
      <p:sp>
        <p:nvSpPr>
          <p:cNvPr id="216" name="Google Shape;216;p1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latin typeface="Calibri"/>
                <a:ea typeface="Calibri"/>
                <a:cs typeface="Calibri"/>
                <a:sym typeface="Calibri"/>
              </a:rPr>
              <a:t>• K-Means oversimplifies geospatial crime patterns.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3200">
                <a:latin typeface="Calibri"/>
                <a:ea typeface="Calibri"/>
                <a:cs typeface="Calibri"/>
                <a:sym typeface="Calibri"/>
              </a:rPr>
              <a:t>• DBSCAN and HDBSCAN reveal real-world hotspot structures.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3200">
                <a:latin typeface="Calibri"/>
                <a:ea typeface="Calibri"/>
                <a:cs typeface="Calibri"/>
                <a:sym typeface="Calibri"/>
              </a:rPr>
              <a:t>• Ideal for city planners, safety agencies, and data-driven policing.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1200"/>
              </a:spcAft>
              <a:buNone/>
            </a:pPr>
            <a:r>
              <a:rPr lang="en-US" sz="3200">
                <a:latin typeface="Calibri"/>
                <a:ea typeface="Calibri"/>
                <a:cs typeface="Calibri"/>
                <a:sym typeface="Calibri"/>
              </a:rPr>
              <a:t>• Future Work: Integrate time-series and predictive crime risk mapping.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9b06c3713f_0_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Table Of contents</a:t>
            </a:r>
            <a:endParaRPr/>
          </a:p>
        </p:txBody>
      </p:sp>
      <p:sp>
        <p:nvSpPr>
          <p:cNvPr id="101" name="Google Shape;101;g39b06c3713f_0_0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latin typeface="Times New Roman"/>
                <a:ea typeface="Times New Roman"/>
                <a:cs typeface="Times New Roman"/>
                <a:sym typeface="Times New Roman"/>
              </a:rPr>
              <a:t>Table of Contents</a:t>
            </a:r>
            <a:endParaRPr b="1"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The Problem: Crime Patterns Are Not Circular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K-Means Limitations for Geospatial Data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DBSCAN: Setup &amp; Parameters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DBSCAN: Concept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DBSCAN: Point Classification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Dataset Overview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Spatial Cross-Validation &amp; Metrics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Results &amp; Comparison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Ablations &amp; Sensitivity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Interpretability (Optional)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Live Demo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AutoNum type="arabicPeriod"/>
            </a:pPr>
            <a: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  <a:t>Limitations &amp; Takeaways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Problem: Crime Patterns Are Not Circular</a:t>
            </a:r>
            <a:endParaRPr/>
          </a:p>
        </p:txBody>
      </p:sp>
      <p:sp>
        <p:nvSpPr>
          <p:cNvPr id="107" name="Google Shape;107;p2"/>
          <p:cNvSpPr txBox="1"/>
          <p:nvPr>
            <p:ph idx="1" type="body"/>
          </p:nvPr>
        </p:nvSpPr>
        <p:spPr>
          <a:xfrm>
            <a:off x="0" y="1600200"/>
            <a:ext cx="91440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63537" lvl="0" marL="457200" rtl="0" algn="l">
              <a:spcBef>
                <a:spcPts val="640"/>
              </a:spcBef>
              <a:spcAft>
                <a:spcPts val="0"/>
              </a:spcAft>
              <a:buSzPct val="100000"/>
              <a:buChar char="●"/>
            </a:pPr>
            <a:r>
              <a:rPr lang="en-US" sz="2500"/>
              <a:t>Crime incidents </a:t>
            </a:r>
            <a:r>
              <a:rPr b="1" lang="en-US" sz="2500"/>
              <a:t>form irregular, elongated clusters along streets and district</a:t>
            </a:r>
            <a:r>
              <a:rPr b="1" lang="en-US" sz="2500"/>
              <a:t>s</a:t>
            </a:r>
            <a:endParaRPr b="1" sz="2500"/>
          </a:p>
          <a:p>
            <a:pPr indent="-3635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sz="2500"/>
              <a:t>Traditional methods</a:t>
            </a:r>
            <a:r>
              <a:rPr b="1" lang="en-US" sz="2500"/>
              <a:t> assume circular, evenly sized groups</a:t>
            </a:r>
            <a:endParaRPr b="1" sz="2500"/>
          </a:p>
          <a:p>
            <a:pPr indent="-36353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-US" sz="2500"/>
              <a:t>Statistical view: test Complete Spatial Randomness vs Spatial Clustering</a:t>
            </a:r>
            <a:endParaRPr b="1" sz="2500"/>
          </a:p>
          <a:p>
            <a:pPr indent="-363537" lvl="0" marL="457200" rtl="0" algn="l">
              <a:spcBef>
                <a:spcPts val="640"/>
              </a:spcBef>
              <a:spcAft>
                <a:spcPts val="0"/>
              </a:spcAft>
              <a:buSzPct val="100000"/>
              <a:buChar char="●"/>
            </a:pPr>
            <a:r>
              <a:rPr lang="en-US" sz="2500"/>
              <a:t>K-Means assumes spherical clusters, poor fit for real-world geospatial data.</a:t>
            </a:r>
            <a:endParaRPr sz="2500"/>
          </a:p>
          <a:p>
            <a:pPr indent="-36353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US" sz="2500"/>
              <a:t>Real hotspots often follow street networks or community boundaries.</a:t>
            </a:r>
            <a:endParaRPr sz="2500"/>
          </a:p>
          <a:p>
            <a:pPr indent="-36353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US" sz="2500"/>
              <a:t>Crime patterns are not random, they form hotspots.</a:t>
            </a:r>
            <a:endParaRPr sz="2500"/>
          </a:p>
          <a:p>
            <a:pPr indent="-36353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US" sz="2500"/>
              <a:t>The objective : to visualize and detect true hotspots in urban areas</a:t>
            </a:r>
            <a:endParaRPr sz="2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"/>
          <p:cNvSpPr txBox="1"/>
          <p:nvPr>
            <p:ph type="title"/>
          </p:nvPr>
        </p:nvSpPr>
        <p:spPr>
          <a:xfrm>
            <a:off x="512064" y="7347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K-Means Limitations for Geospatial Data</a:t>
            </a:r>
            <a:endParaRPr/>
          </a:p>
        </p:txBody>
      </p:sp>
      <p:sp>
        <p:nvSpPr>
          <p:cNvPr id="113" name="Google Shape;113;p3"/>
          <p:cNvSpPr txBox="1"/>
          <p:nvPr>
            <p:ph idx="1" type="body"/>
          </p:nvPr>
        </p:nvSpPr>
        <p:spPr>
          <a:xfrm>
            <a:off x="109728" y="1519333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64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Does not find arbitrary shapes of clusters</a:t>
            </a:r>
            <a:endParaRPr sz="2400"/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Sensitive to initialization and outliers.</a:t>
            </a:r>
            <a:endParaRPr sz="2400"/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Requires pre-specifying number of clusters (k) as a hyperparameter</a:t>
            </a:r>
            <a:r>
              <a:rPr lang="en-US" sz="2400"/>
              <a:t> </a:t>
            </a:r>
            <a:endParaRPr sz="2400"/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Does not find arbitrary shapes of clusters</a:t>
            </a:r>
            <a:endParaRPr sz="2400"/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Assumes equal cluster size and density.</a:t>
            </a:r>
            <a:endParaRPr sz="2400"/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Cannot detect noise or non-convex cluster shapes.</a:t>
            </a:r>
            <a:endParaRPr sz="2400"/>
          </a:p>
        </p:txBody>
      </p:sp>
      <p:pic>
        <p:nvPicPr>
          <p:cNvPr id="114" name="Google Shape;114;p3" title="0_j_VGVipNRIjJN-Wb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5525" y="4983475"/>
            <a:ext cx="4315974" cy="179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"/>
          <p:cNvSpPr txBox="1"/>
          <p:nvPr>
            <p:ph type="title"/>
          </p:nvPr>
        </p:nvSpPr>
        <p:spPr>
          <a:xfrm>
            <a:off x="358600" y="-1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 </a:t>
            </a:r>
            <a:r>
              <a:rPr lang="en-US">
                <a:solidFill>
                  <a:schemeClr val="dk1"/>
                </a:solidFill>
              </a:rPr>
              <a:t>DBSCAN: Setup &amp; Parameters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0" name="Google Shape;120;p4"/>
          <p:cNvSpPr txBox="1"/>
          <p:nvPr>
            <p:ph idx="1" type="body"/>
          </p:nvPr>
        </p:nvSpPr>
        <p:spPr>
          <a:xfrm>
            <a:off x="0" y="942850"/>
            <a:ext cx="8229600" cy="48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Groups closely packed points (high density) and marks sparse points as noise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●"/>
            </a:pPr>
            <a:r>
              <a:rPr lang="en-US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Parameters: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</a:t>
            </a: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ε (eps): neighborhood radius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</a:t>
            </a: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min_samples: minimum number of points for a dense region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64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Finds clusters of arbitrary shape via density connectivity.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DBSCAN clusters points based on local density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Finds clusters of arbitrary shape via density connectivity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●"/>
            </a:pPr>
            <a:r>
              <a:rPr lang="en-US" sz="2200">
                <a:latin typeface="Times New Roman"/>
                <a:ea typeface="Times New Roman"/>
                <a:cs typeface="Times New Roman"/>
                <a:sym typeface="Times New Roman"/>
              </a:rPr>
              <a:t>Clusters points based on local density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1" name="Google Shape;12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313" y="4755088"/>
            <a:ext cx="5695543" cy="4270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4" title="173205748517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1451" y="5324545"/>
            <a:ext cx="3976100" cy="149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9b06c3713f_0_40"/>
          <p:cNvSpPr txBox="1"/>
          <p:nvPr>
            <p:ph type="title"/>
          </p:nvPr>
        </p:nvSpPr>
        <p:spPr>
          <a:xfrm>
            <a:off x="457200" y="-28700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 </a:t>
            </a:r>
            <a:r>
              <a:rPr lang="en-US">
                <a:solidFill>
                  <a:schemeClr val="dk1"/>
                </a:solidFill>
              </a:rPr>
              <a:t>DBSCAN: Concept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8" name="Google Shape;128;g39b06c3713f_0_40"/>
          <p:cNvSpPr txBox="1"/>
          <p:nvPr>
            <p:ph idx="1" type="body"/>
          </p:nvPr>
        </p:nvSpPr>
        <p:spPr>
          <a:xfrm>
            <a:off x="-155607" y="522650"/>
            <a:ext cx="9027900" cy="48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457200" rtl="0" algn="l">
              <a:spcBef>
                <a:spcPts val="64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Groups closely packed points (high density) and marks sparse ones as noise.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Two key parameters: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○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ε </a:t>
            </a: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(epsilon): neighborhood radius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○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min_samples: </a:t>
            </a: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minimum</a:t>
            </a: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 number of points in the neighborhood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●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A point p belongs to a </a:t>
            </a: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cluster</a:t>
            </a: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 if it has enough neighbors within ε (epsilon).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9" name="Google Shape;129;g39b06c3713f_0_40"/>
          <p:cNvSpPr txBox="1"/>
          <p:nvPr/>
        </p:nvSpPr>
        <p:spPr>
          <a:xfrm>
            <a:off x="-44784" y="2758975"/>
            <a:ext cx="8797800" cy="15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Where: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D: The dataset of all points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 : another point within ε distance of p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the number of points in N_eps(p) &gt;= min_samples, p lies in a dense region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0" name="Google Shape;130;g39b06c3713f_0_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0013" y="2265714"/>
            <a:ext cx="6296025" cy="50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g39b06c3713f_0_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3399" y="4205950"/>
            <a:ext cx="4320600" cy="2160286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g39b06c3713f_0_40"/>
          <p:cNvSpPr txBox="1"/>
          <p:nvPr/>
        </p:nvSpPr>
        <p:spPr>
          <a:xfrm>
            <a:off x="-156161" y="4138450"/>
            <a:ext cx="5202600" cy="26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DBSCAN measures how densely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points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are packed. A point is part of a cluster if enough neighbors exist within some small radius </a:t>
            </a: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ε.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Unlike K-means, DBSCAN uses density rather than distance to a centroid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Critical Points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○"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Core Point : &gt;= min_samples inside </a:t>
            </a:r>
            <a:r>
              <a:rPr lang="en-U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ε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○"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Border Point: near core, not dense enough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○"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Noise: Isolated point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3" name="Google Shape;133;g39b06c3713f_0_40"/>
          <p:cNvSpPr txBox="1"/>
          <p:nvPr/>
        </p:nvSpPr>
        <p:spPr>
          <a:xfrm>
            <a:off x="5483700" y="2758975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point p belongs to a cluster if it has enough neighboring points within distance ε(eps). The neighborhood of p is defined as : N_eps(p)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9b06c3713f_0_86"/>
          <p:cNvSpPr txBox="1"/>
          <p:nvPr>
            <p:ph type="title"/>
          </p:nvPr>
        </p:nvSpPr>
        <p:spPr>
          <a:xfrm>
            <a:off x="457200" y="-28700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 </a:t>
            </a:r>
            <a:r>
              <a:rPr lang="en-US">
                <a:solidFill>
                  <a:schemeClr val="dk1"/>
                </a:solidFill>
              </a:rPr>
              <a:t>DBSCAN: Point Classification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9" name="Google Shape;139;g39b06c3713f_0_86"/>
          <p:cNvSpPr txBox="1"/>
          <p:nvPr>
            <p:ph idx="1" type="body"/>
          </p:nvPr>
        </p:nvSpPr>
        <p:spPr>
          <a:xfrm>
            <a:off x="-77675" y="522638"/>
            <a:ext cx="8229600" cy="48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9250" lvl="0" marL="457200" rtl="0" algn="l">
              <a:spcBef>
                <a:spcPts val="640"/>
              </a:spcBef>
              <a:spcAft>
                <a:spcPts val="0"/>
              </a:spcAft>
              <a:buSzPts val="1900"/>
              <a:buFont typeface="Times New Roman"/>
              <a:buChar char="●"/>
            </a:pPr>
            <a:r>
              <a:rPr lang="en-US" sz="1900">
                <a:latin typeface="Times New Roman"/>
                <a:ea typeface="Times New Roman"/>
                <a:cs typeface="Times New Roman"/>
                <a:sym typeface="Times New Roman"/>
              </a:rPr>
              <a:t>DBSCAN </a:t>
            </a:r>
            <a:r>
              <a:rPr lang="en-US" sz="1900">
                <a:latin typeface="Times New Roman"/>
                <a:ea typeface="Times New Roman"/>
                <a:cs typeface="Times New Roman"/>
                <a:sym typeface="Times New Roman"/>
              </a:rPr>
              <a:t>Classifies each point as one of three types: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○"/>
            </a:pPr>
            <a:r>
              <a:rPr lang="en-US" sz="1900">
                <a:latin typeface="Times New Roman"/>
                <a:ea typeface="Times New Roman"/>
                <a:cs typeface="Times New Roman"/>
                <a:sym typeface="Times New Roman"/>
              </a:rPr>
              <a:t>Core: ≥ min_samples within ε neighborhood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○"/>
            </a:pPr>
            <a:r>
              <a:rPr lang="en-US" sz="1900">
                <a:latin typeface="Times New Roman"/>
                <a:ea typeface="Times New Roman"/>
                <a:cs typeface="Times New Roman"/>
                <a:sym typeface="Times New Roman"/>
              </a:rPr>
              <a:t>Border: Near a core point but not dense enough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○"/>
            </a:pPr>
            <a:r>
              <a:rPr lang="en-US" sz="1900">
                <a:latin typeface="Times New Roman"/>
                <a:ea typeface="Times New Roman"/>
                <a:cs typeface="Times New Roman"/>
                <a:sym typeface="Times New Roman"/>
              </a:rPr>
              <a:t>Noise: Too isolated, not part of any cluster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●"/>
            </a:pPr>
            <a:r>
              <a:rPr lang="en-US" sz="1900">
                <a:latin typeface="Times New Roman"/>
                <a:ea typeface="Times New Roman"/>
                <a:cs typeface="Times New Roman"/>
                <a:sym typeface="Times New Roman"/>
              </a:rPr>
              <a:t>Automatically filters isolated outliers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●"/>
            </a:pPr>
            <a:r>
              <a:rPr lang="en-US" sz="1900">
                <a:latin typeface="Times New Roman"/>
                <a:ea typeface="Times New Roman"/>
                <a:cs typeface="Times New Roman"/>
                <a:sym typeface="Times New Roman"/>
              </a:rPr>
              <a:t>Supports clusters of irregular shape and density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●"/>
            </a:pPr>
            <a:r>
              <a:rPr lang="en-US" sz="1900">
                <a:latin typeface="Times New Roman"/>
                <a:ea typeface="Times New Roman"/>
                <a:cs typeface="Times New Roman"/>
                <a:sym typeface="Times New Roman"/>
              </a:rPr>
              <a:t>Key: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○"/>
            </a:pPr>
            <a:r>
              <a:rPr lang="en-US" sz="1900">
                <a:latin typeface="Times New Roman"/>
                <a:ea typeface="Times New Roman"/>
                <a:cs typeface="Times New Roman"/>
                <a:sym typeface="Times New Roman"/>
              </a:rPr>
              <a:t>Core points = blue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○"/>
            </a:pPr>
            <a:r>
              <a:rPr lang="en-US" sz="1900">
                <a:latin typeface="Times New Roman"/>
                <a:ea typeface="Times New Roman"/>
                <a:cs typeface="Times New Roman"/>
                <a:sym typeface="Times New Roman"/>
              </a:rPr>
              <a:t>Border points = yellow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○"/>
            </a:pPr>
            <a:r>
              <a:rPr lang="en-US" sz="1900">
                <a:latin typeface="Times New Roman"/>
                <a:ea typeface="Times New Roman"/>
                <a:cs typeface="Times New Roman"/>
                <a:sym typeface="Times New Roman"/>
              </a:rPr>
              <a:t>Noise = red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●"/>
            </a:pPr>
            <a:r>
              <a:rPr lang="en-US" sz="1900">
                <a:latin typeface="Times New Roman"/>
                <a:ea typeface="Times New Roman"/>
                <a:cs typeface="Times New Roman"/>
                <a:sym typeface="Times New Roman"/>
              </a:rPr>
              <a:t>For each point </a:t>
            </a:r>
            <a:r>
              <a:rPr i="1" lang="en-US" sz="1900"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en-US" sz="1900">
                <a:latin typeface="Times New Roman"/>
                <a:ea typeface="Times New Roman"/>
                <a:cs typeface="Times New Roman"/>
                <a:sym typeface="Times New Roman"/>
              </a:rPr>
              <a:t>: find its ε-neighborhood.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0" name="Google Shape;140;g39b06c3713f_0_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83404" y="-15199"/>
            <a:ext cx="1475372" cy="73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g39b06c3713f_0_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66" y="5769510"/>
            <a:ext cx="8135000" cy="242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g39b06c3713f_0_86"/>
          <p:cNvSpPr txBox="1"/>
          <p:nvPr/>
        </p:nvSpPr>
        <p:spPr>
          <a:xfrm>
            <a:off x="1492850" y="4312825"/>
            <a:ext cx="411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39b06c3713f_0_86"/>
          <p:cNvSpPr txBox="1"/>
          <p:nvPr/>
        </p:nvSpPr>
        <p:spPr>
          <a:xfrm>
            <a:off x="108400" y="4640975"/>
            <a:ext cx="5695200" cy="12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Where: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the full set of points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</a:t>
            </a:r>
            <a:r>
              <a:rPr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any point in the dataset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N_eps(p) </a:t>
            </a:r>
            <a:r>
              <a:rPr lang="en-US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the set of all points q in within eps distance from p</a:t>
            </a:r>
            <a:endParaRPr sz="1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g39b06c3713f_0_86"/>
          <p:cNvSpPr txBox="1"/>
          <p:nvPr/>
        </p:nvSpPr>
        <p:spPr>
          <a:xfrm>
            <a:off x="108400" y="6109125"/>
            <a:ext cx="86613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there are at least </a:t>
            </a:r>
            <a:r>
              <a:rPr b="1"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min_samples </a:t>
            </a: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points in that neighborhood, p is in a “dense” region, therefore it is part of a cluster.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5" name="Google Shape;145;g39b06c3713f_0_86" title="0_VYC0C5Mrja9p13sQ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4294" y="3401675"/>
            <a:ext cx="4520199" cy="123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g39b06c3713f_0_86"/>
          <p:cNvSpPr txBox="1"/>
          <p:nvPr/>
        </p:nvSpPr>
        <p:spPr>
          <a:xfrm>
            <a:off x="5125173" y="4643550"/>
            <a:ext cx="4114800" cy="7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solidFill>
                  <a:schemeClr val="dk1"/>
                </a:solidFill>
              </a:rPr>
              <a:t>For each point </a:t>
            </a:r>
            <a:r>
              <a:rPr i="1" lang="en-US" sz="1100">
                <a:solidFill>
                  <a:schemeClr val="dk1"/>
                </a:solidFill>
              </a:rPr>
              <a:t>p</a:t>
            </a:r>
            <a:r>
              <a:rPr lang="en-US" sz="1100">
                <a:solidFill>
                  <a:schemeClr val="dk1"/>
                </a:solidFill>
              </a:rPr>
              <a:t>: find its ε-neighborhood.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solidFill>
                  <a:schemeClr val="dk1"/>
                </a:solidFill>
              </a:rPr>
              <a:t>If |N_eta(p)&gt;=min_samples| &gt;= min_samples, mark as core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solidFill>
                  <a:schemeClr val="dk1"/>
                </a:solidFill>
              </a:rPr>
              <a:t>If p is within ε of a Core but not dense itself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100">
                <a:solidFill>
                  <a:schemeClr val="dk1"/>
                </a:solidFill>
              </a:rPr>
              <a:t>Otherwise, classify it as noise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47" name="Google Shape;147;g39b06c3713f_0_86" title="0_9zr3hecAcv9rFcwK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86025" y="601700"/>
            <a:ext cx="1896099" cy="148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39b06c3713f_0_86" title="1_znNJOXgNW59YUbE9hsjBjQ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56475" y="2081975"/>
            <a:ext cx="2441952" cy="123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39b06c3713f_0_86"/>
          <p:cNvSpPr txBox="1"/>
          <p:nvPr/>
        </p:nvSpPr>
        <p:spPr>
          <a:xfrm>
            <a:off x="3654950" y="2458775"/>
            <a:ext cx="2315400" cy="5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</a:t>
            </a: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</a:t>
            </a: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see the </a:t>
            </a: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non- circular</a:t>
            </a: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clusters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"/>
          <p:cNvSpPr txBox="1"/>
          <p:nvPr>
            <p:ph type="title"/>
          </p:nvPr>
        </p:nvSpPr>
        <p:spPr>
          <a:xfrm>
            <a:off x="457200" y="281401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Dataset Overview</a:t>
            </a:r>
            <a:endParaRPr/>
          </a:p>
        </p:txBody>
      </p:sp>
      <p:sp>
        <p:nvSpPr>
          <p:cNvPr id="155" name="Google Shape;155;p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</a:t>
            </a:r>
            <a:r>
              <a:rPr lang="en-US" sz="3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ample: Chicago City Crime Dataset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31800" lvl="0" marL="457200" rtl="0" algn="l">
              <a:spcBef>
                <a:spcPts val="64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imes New Roman"/>
              <a:buChar char="●"/>
            </a:pPr>
            <a:r>
              <a:rPr lang="en-US" sz="3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Features: Latitude, Longitude, Crime_Type, Time</a:t>
            </a:r>
            <a:endParaRPr sz="32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imes New Roman"/>
              <a:buChar char="●"/>
            </a:pPr>
            <a:r>
              <a:rPr lang="en-US" sz="3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Use real or simulated urban data.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Times New Roman"/>
              <a:buChar char="●"/>
            </a:pPr>
            <a:r>
              <a:rPr lang="en-US" sz="3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Visualize points on map to show spatial distribution of incide</a:t>
            </a:r>
            <a:r>
              <a:rPr lang="en-US" sz="32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nts.</a:t>
            </a:r>
            <a:endParaRPr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6"/>
          <p:cNvSpPr txBox="1"/>
          <p:nvPr>
            <p:ph type="title"/>
          </p:nvPr>
        </p:nvSpPr>
        <p:spPr>
          <a:xfrm>
            <a:off x="457200" y="14662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K-Means Results: The Problem Visualized</a:t>
            </a:r>
            <a:endParaRPr/>
          </a:p>
        </p:txBody>
      </p:sp>
      <p:sp>
        <p:nvSpPr>
          <p:cNvPr id="161" name="Google Shape;161;p6"/>
          <p:cNvSpPr txBox="1"/>
          <p:nvPr>
            <p:ph idx="1" type="body"/>
          </p:nvPr>
        </p:nvSpPr>
        <p:spPr>
          <a:xfrm>
            <a:off x="457200" y="132588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38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-US" sz="2900">
                <a:solidFill>
                  <a:schemeClr val="dk2"/>
                </a:solidFill>
              </a:rPr>
              <a:t>K-Means </a:t>
            </a:r>
            <a:r>
              <a:rPr b="1" lang="en-US" sz="2900">
                <a:solidFill>
                  <a:schemeClr val="dk2"/>
                </a:solidFill>
              </a:rPr>
              <a:t>forms circular clusters</a:t>
            </a:r>
            <a:r>
              <a:rPr lang="en-US" sz="2900">
                <a:solidFill>
                  <a:schemeClr val="dk2"/>
                </a:solidFill>
              </a:rPr>
              <a:t> that </a:t>
            </a:r>
            <a:r>
              <a:rPr b="1" lang="en-US" sz="2900">
                <a:solidFill>
                  <a:schemeClr val="dk2"/>
                </a:solidFill>
              </a:rPr>
              <a:t>ignore real street geometry.</a:t>
            </a:r>
            <a:endParaRPr b="1" sz="29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-US" sz="2900">
                <a:solidFill>
                  <a:schemeClr val="dk2"/>
                </a:solidFill>
              </a:rPr>
              <a:t>Some crime points are </a:t>
            </a:r>
            <a:r>
              <a:rPr b="1" lang="en-US" sz="2900">
                <a:solidFill>
                  <a:schemeClr val="dk2"/>
                </a:solidFill>
              </a:rPr>
              <a:t>misclassified </a:t>
            </a:r>
            <a:r>
              <a:rPr lang="en-US" sz="2900">
                <a:solidFill>
                  <a:schemeClr val="dk2"/>
                </a:solidFill>
              </a:rPr>
              <a:t>or </a:t>
            </a:r>
            <a:r>
              <a:rPr b="1" lang="en-US" sz="2900">
                <a:solidFill>
                  <a:schemeClr val="dk2"/>
                </a:solidFill>
              </a:rPr>
              <a:t>left out</a:t>
            </a:r>
            <a:r>
              <a:rPr lang="en-US" sz="2900">
                <a:solidFill>
                  <a:schemeClr val="dk2"/>
                </a:solidFill>
              </a:rPr>
              <a:t> </a:t>
            </a:r>
            <a:r>
              <a:rPr b="1" lang="en-US" sz="2900">
                <a:solidFill>
                  <a:schemeClr val="dk2"/>
                </a:solidFill>
              </a:rPr>
              <a:t>of </a:t>
            </a:r>
            <a:r>
              <a:rPr lang="en-US" sz="2900">
                <a:solidFill>
                  <a:schemeClr val="dk2"/>
                </a:solidFill>
              </a:rPr>
              <a:t>any </a:t>
            </a:r>
            <a:r>
              <a:rPr b="1" lang="en-US" sz="2900">
                <a:solidFill>
                  <a:schemeClr val="dk2"/>
                </a:solidFill>
              </a:rPr>
              <a:t>cluster</a:t>
            </a:r>
            <a:r>
              <a:rPr lang="en-US" sz="2900">
                <a:solidFill>
                  <a:schemeClr val="dk2"/>
                </a:solidFill>
              </a:rPr>
              <a:t>.</a:t>
            </a:r>
            <a:endParaRPr sz="29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-US" sz="2900">
                <a:solidFill>
                  <a:schemeClr val="dk2"/>
                </a:solidFill>
              </a:rPr>
              <a:t>Hotspots get </a:t>
            </a:r>
            <a:r>
              <a:rPr b="1" lang="en-US" sz="2900">
                <a:solidFill>
                  <a:schemeClr val="dk2"/>
                </a:solidFill>
              </a:rPr>
              <a:t>merged </a:t>
            </a:r>
            <a:r>
              <a:rPr lang="en-US" sz="2900">
                <a:solidFill>
                  <a:schemeClr val="dk2"/>
                </a:solidFill>
              </a:rPr>
              <a:t>or </a:t>
            </a:r>
            <a:r>
              <a:rPr b="1" lang="en-US" sz="2900">
                <a:solidFill>
                  <a:schemeClr val="dk2"/>
                </a:solidFill>
              </a:rPr>
              <a:t>split </a:t>
            </a:r>
            <a:r>
              <a:rPr lang="en-US" sz="2900">
                <a:solidFill>
                  <a:schemeClr val="dk2"/>
                </a:solidFill>
              </a:rPr>
              <a:t>in </a:t>
            </a:r>
            <a:r>
              <a:rPr b="1" lang="en-US" sz="2900">
                <a:solidFill>
                  <a:schemeClr val="dk2"/>
                </a:solidFill>
              </a:rPr>
              <a:t>unrealistic ways</a:t>
            </a:r>
            <a:r>
              <a:rPr lang="en-US" sz="2900">
                <a:solidFill>
                  <a:schemeClr val="dk2"/>
                </a:solidFill>
              </a:rPr>
              <a:t>.</a:t>
            </a:r>
            <a:endParaRPr sz="29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b="1" lang="en-US" sz="2900">
                <a:solidFill>
                  <a:schemeClr val="dk2"/>
                </a:solidFill>
              </a:rPr>
              <a:t>Hard </a:t>
            </a:r>
            <a:r>
              <a:rPr lang="en-US" sz="2900">
                <a:solidFill>
                  <a:schemeClr val="dk2"/>
                </a:solidFill>
              </a:rPr>
              <a:t>to interpret </a:t>
            </a:r>
            <a:r>
              <a:rPr b="1" lang="en-US" sz="2900">
                <a:solidFill>
                  <a:schemeClr val="dk2"/>
                </a:solidFill>
              </a:rPr>
              <a:t>clusters </a:t>
            </a:r>
            <a:r>
              <a:rPr lang="en-US" sz="2900">
                <a:solidFill>
                  <a:schemeClr val="dk2"/>
                </a:solidFill>
              </a:rPr>
              <a:t>in </a:t>
            </a:r>
            <a:r>
              <a:rPr b="1" lang="en-US" sz="2900">
                <a:solidFill>
                  <a:schemeClr val="dk2"/>
                </a:solidFill>
              </a:rPr>
              <a:t>urban </a:t>
            </a:r>
            <a:r>
              <a:rPr lang="en-US" sz="2900">
                <a:solidFill>
                  <a:schemeClr val="dk2"/>
                </a:solidFill>
              </a:rPr>
              <a:t>layouts </a:t>
            </a:r>
            <a:r>
              <a:rPr b="1" lang="en-US" sz="2900">
                <a:solidFill>
                  <a:schemeClr val="dk2"/>
                </a:solidFill>
              </a:rPr>
              <a:t>with irregular boundaries.</a:t>
            </a:r>
            <a:endParaRPr b="1" sz="2900">
              <a:solidFill>
                <a:schemeClr val="dk2"/>
              </a:solidFill>
            </a:endParaRPr>
          </a:p>
          <a:p>
            <a:pPr indent="-3238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-US" sz="2900">
                <a:solidFill>
                  <a:schemeClr val="dk2"/>
                </a:solidFill>
              </a:rPr>
              <a:t>Works only when clusters are spherical and evenly distributed.</a:t>
            </a:r>
            <a:endParaRPr sz="2900">
              <a:solidFill>
                <a:schemeClr val="dk2"/>
              </a:solidFill>
            </a:endParaRPr>
          </a:p>
        </p:txBody>
      </p:sp>
      <p:pic>
        <p:nvPicPr>
          <p:cNvPr id="162" name="Google Shape;162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8" y="5096823"/>
            <a:ext cx="2007601" cy="66542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6"/>
          <p:cNvSpPr txBox="1"/>
          <p:nvPr/>
        </p:nvSpPr>
        <p:spPr>
          <a:xfrm>
            <a:off x="148650" y="5234925"/>
            <a:ext cx="4193400" cy="8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Distortion function : K-Means minimizes total within-cluster variance: assuming circular clusters.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 is the sum of distances in its cluster squared from the cluster’s centroid. Total squared error from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4" name="Google Shape;164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2520" y="5762250"/>
            <a:ext cx="3172449" cy="85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</cp:coreProperties>
</file>